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Merriweather"/>
      <p:regular r:id="rId14"/>
    </p:embeddedFon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ing.com/equities/habib-bank-ltd-historical-data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uhammad-ali-0ab626258/" TargetMode="External"/><Relationship Id="rId6" Type="http://schemas.openxmlformats.org/officeDocument/2006/relationships/hyperlink" Target="https://github.com/Alikhk1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image" Target="../media/image-7-3.png"/><Relationship Id="rId5" Type="http://schemas.openxmlformats.org/officeDocument/2006/relationships/image" Target="../media/image-7-4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616755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Stock Price Prediction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(HBL)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 Muhammad Ali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34114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Data Foundation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4429244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Daily OHLC Data (2018–2025)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predictive model is built upon comprehensive historical data for Habib Bank Limited (HBL).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6468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gathered from :</a:t>
            </a:r>
            <a:endParaRPr lang="en-US" sz="160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280" y="3726537"/>
            <a:ext cx="6342102" cy="20772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74280" y="603575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588"/>
            <a:ext cx="8913376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Algorithm of Choice: Facebook Prophet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533" y="1574959"/>
            <a:ext cx="6440686" cy="644068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8801" y="1574959"/>
            <a:ext cx="6440686" cy="2083713"/>
          </a:xfrm>
          <a:prstGeom prst="roundRect">
            <a:avLst>
              <a:gd name="adj" fmla="val 373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41682" y="1767840"/>
            <a:ext cx="231648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Features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741682" y="2242661"/>
            <a:ext cx="605492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Open-source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series forecasting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tool by Facebook (Meta).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741682" y="2705933"/>
            <a:ext cx="605492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of use through installed package with: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741682" y="3169206"/>
            <a:ext cx="605492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prophet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548801" y="3843933"/>
            <a:ext cx="6440686" cy="1453753"/>
          </a:xfrm>
          <a:prstGeom prst="roundRect">
            <a:avLst>
              <a:gd name="adj" fmla="val 53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741682" y="4036814"/>
            <a:ext cx="3300413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Handles Trend &amp; Seasonality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741682" y="4511635"/>
            <a:ext cx="6054923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to capture complex patterns like daily, weekly, and yearly seasonality, crucial for stock market dynamics.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548801" y="5482947"/>
            <a:ext cx="6440686" cy="1453753"/>
          </a:xfrm>
          <a:prstGeom prst="roundRect">
            <a:avLst>
              <a:gd name="adj" fmla="val 53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741682" y="5675828"/>
            <a:ext cx="281856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Optimized for Daily Data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741682" y="6150650"/>
            <a:ext cx="6054923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Its additive model proves effective for high-frequency financial data, providing reliable predictions.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3692"/>
            <a:ext cx="6831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Alternative Approaches: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16260"/>
            <a:ext cx="6407944" cy="2899648"/>
          </a:xfrm>
          <a:prstGeom prst="roundRect">
            <a:avLst>
              <a:gd name="adj" fmla="val 5046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38578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30760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AD9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614" y="3246239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983236"/>
            <a:ext cx="589335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ARIMA (AutoRegressive Integrated Moving Average)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51084" y="496990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classical statistical method for time series forecasting, suitable for data with identifiable patterns.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3416260"/>
            <a:ext cx="6408063" cy="2899648"/>
          </a:xfrm>
          <a:prstGeom prst="roundRect">
            <a:avLst>
              <a:gd name="adj" fmla="val 5046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3385780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30760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AD94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71" y="3246239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983236"/>
            <a:ext cx="589347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LSTM Neural Network (Deep Learning)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685842" y="4969907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Long Short-Term Memory networks excel at learning long-term dependencies in sequential data, promising higher accuracy for complex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845" y="374571"/>
            <a:ext cx="7140416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Model Performance: Quantifying Accuracy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6845" y="1072753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Prophet model demonstrated strong performance on the training data, providing actionable insights into prediction reliability.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45" y="1443871"/>
            <a:ext cx="13676709" cy="76589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6845" y="9256038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RMSE (~10.75 PKR):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Indicates the average magnitude of the errors, in the same units as the stock price.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76845" y="9627156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MAPE (~6.64%):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Represents the average absolute percentage error, providing a relative measure of prediction accuracy.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751999"/>
            <a:ext cx="11804094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Enhancing Prediction Accuracy: Beyond Price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5330" y="1828800"/>
            <a:ext cx="13159740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further refine our model's foresight, integrating diverse data streams is crucial. The current model was trained solely on daily closing rates.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5330" y="2737604"/>
            <a:ext cx="4246483" cy="2264926"/>
          </a:xfrm>
          <a:prstGeom prst="roundRect">
            <a:avLst>
              <a:gd name="adj" fmla="val 4845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2470" y="2737604"/>
            <a:ext cx="91440" cy="2264926"/>
          </a:xfrm>
          <a:prstGeom prst="roundRect">
            <a:avLst>
              <a:gd name="adj" fmla="val 96502"/>
            </a:avLst>
          </a:prstGeom>
          <a:solidFill>
            <a:srgbClr val="FFAD94"/>
          </a:solidFill>
          <a:ln/>
        </p:spPr>
      </p:sp>
      <p:sp>
        <p:nvSpPr>
          <p:cNvPr id="6" name="Text 4"/>
          <p:cNvSpPr/>
          <p:nvPr/>
        </p:nvSpPr>
        <p:spPr>
          <a:xfrm>
            <a:off x="1036796" y="2970490"/>
            <a:ext cx="3712131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Volume &amp; Technical Indicators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36796" y="3752969"/>
            <a:ext cx="3712131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Trading volume confirms trend strength, how much equity is being traded.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91839" y="2737604"/>
            <a:ext cx="4246602" cy="2264926"/>
          </a:xfrm>
          <a:prstGeom prst="roundRect">
            <a:avLst>
              <a:gd name="adj" fmla="val 4845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68979" y="2737604"/>
            <a:ext cx="91440" cy="2264926"/>
          </a:xfrm>
          <a:prstGeom prst="roundRect">
            <a:avLst>
              <a:gd name="adj" fmla="val 96502"/>
            </a:avLst>
          </a:prstGeom>
          <a:solidFill>
            <a:srgbClr val="FFAD94"/>
          </a:solidFill>
          <a:ln/>
        </p:spPr>
      </p:sp>
      <p:sp>
        <p:nvSpPr>
          <p:cNvPr id="10" name="Text 8"/>
          <p:cNvSpPr/>
          <p:nvPr/>
        </p:nvSpPr>
        <p:spPr>
          <a:xfrm>
            <a:off x="5493306" y="2970490"/>
            <a:ext cx="274427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Macroeconomic Data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493306" y="3424714"/>
            <a:ext cx="3712250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Interest rates, inflation, and GDP growth significantly influence market sentiment and stock valuations.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48468" y="2737604"/>
            <a:ext cx="4246483" cy="2264926"/>
          </a:xfrm>
          <a:prstGeom prst="roundRect">
            <a:avLst>
              <a:gd name="adj" fmla="val 4845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25608" y="2737604"/>
            <a:ext cx="91440" cy="2264926"/>
          </a:xfrm>
          <a:prstGeom prst="roundRect">
            <a:avLst>
              <a:gd name="adj" fmla="val 96502"/>
            </a:avLst>
          </a:prstGeom>
          <a:solidFill>
            <a:srgbClr val="FFAD94"/>
          </a:solidFill>
          <a:ln/>
        </p:spPr>
      </p:sp>
      <p:sp>
        <p:nvSpPr>
          <p:cNvPr id="14" name="Text 12"/>
          <p:cNvSpPr/>
          <p:nvPr/>
        </p:nvSpPr>
        <p:spPr>
          <a:xfrm>
            <a:off x="9949934" y="2970490"/>
            <a:ext cx="2633901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Company Financials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9949934" y="3424714"/>
            <a:ext cx="3712131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Quarterly earnings, dividends, and debt levels offer direct insights into a company's health and future prospects.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35330" y="5212556"/>
            <a:ext cx="4246483" cy="2264926"/>
          </a:xfrm>
          <a:prstGeom prst="roundRect">
            <a:avLst>
              <a:gd name="adj" fmla="val 4845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12470" y="5212556"/>
            <a:ext cx="91440" cy="2264926"/>
          </a:xfrm>
          <a:prstGeom prst="roundRect">
            <a:avLst>
              <a:gd name="adj" fmla="val 96502"/>
            </a:avLst>
          </a:prstGeom>
          <a:solidFill>
            <a:srgbClr val="FFAD94"/>
          </a:solidFill>
          <a:ln/>
        </p:spPr>
      </p:sp>
      <p:sp>
        <p:nvSpPr>
          <p:cNvPr id="18" name="Text 16"/>
          <p:cNvSpPr/>
          <p:nvPr/>
        </p:nvSpPr>
        <p:spPr>
          <a:xfrm>
            <a:off x="1036796" y="5445443"/>
            <a:ext cx="3562231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News &amp; Sentiment Analysis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1036796" y="5899666"/>
            <a:ext cx="3712131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natural language processing to gauge market sentiment from news articles and social media.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5191839" y="5212556"/>
            <a:ext cx="4246602" cy="2264926"/>
          </a:xfrm>
          <a:prstGeom prst="roundRect">
            <a:avLst>
              <a:gd name="adj" fmla="val 4845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68979" y="5212556"/>
            <a:ext cx="91440" cy="2264926"/>
          </a:xfrm>
          <a:prstGeom prst="roundRect">
            <a:avLst>
              <a:gd name="adj" fmla="val 96502"/>
            </a:avLst>
          </a:prstGeom>
          <a:solidFill>
            <a:srgbClr val="FFAD94"/>
          </a:solidFill>
          <a:ln/>
        </p:spPr>
      </p:sp>
      <p:sp>
        <p:nvSpPr>
          <p:cNvPr id="22" name="Text 20"/>
          <p:cNvSpPr/>
          <p:nvPr/>
        </p:nvSpPr>
        <p:spPr>
          <a:xfrm>
            <a:off x="5493306" y="5445443"/>
            <a:ext cx="264545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Technical Indicators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5493306" y="5899666"/>
            <a:ext cx="371225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Moving Averages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5493306" y="6309360"/>
            <a:ext cx="371225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RSI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5493306" y="6719054"/>
            <a:ext cx="371225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MACD</a:t>
            </a:r>
            <a:endParaRPr lang="en-US" sz="1650" dirty="0"/>
          </a:p>
        </p:txBody>
      </p:sp>
      <p:sp>
        <p:nvSpPr>
          <p:cNvPr id="26" name="Shape 24"/>
          <p:cNvSpPr/>
          <p:nvPr/>
        </p:nvSpPr>
        <p:spPr>
          <a:xfrm>
            <a:off x="9648468" y="5212556"/>
            <a:ext cx="4246483" cy="2264926"/>
          </a:xfrm>
          <a:prstGeom prst="roundRect">
            <a:avLst>
              <a:gd name="adj" fmla="val 4845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9625608" y="5212556"/>
            <a:ext cx="91440" cy="2264926"/>
          </a:xfrm>
          <a:prstGeom prst="roundRect">
            <a:avLst>
              <a:gd name="adj" fmla="val 96502"/>
            </a:avLst>
          </a:prstGeom>
          <a:solidFill>
            <a:srgbClr val="FFAD94"/>
          </a:solidFill>
          <a:ln/>
        </p:spPr>
      </p:sp>
      <p:sp>
        <p:nvSpPr>
          <p:cNvPr id="28" name="Text 26"/>
          <p:cNvSpPr/>
          <p:nvPr/>
        </p:nvSpPr>
        <p:spPr>
          <a:xfrm>
            <a:off x="9949934" y="544544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Peer Stock Prices</a:t>
            </a:r>
            <a:endParaRPr lang="en-US" sz="2050" dirty="0"/>
          </a:p>
        </p:txBody>
      </p:sp>
      <p:sp>
        <p:nvSpPr>
          <p:cNvPr id="29" name="Text 27"/>
          <p:cNvSpPr/>
          <p:nvPr/>
        </p:nvSpPr>
        <p:spPr>
          <a:xfrm>
            <a:off x="9949934" y="5899666"/>
            <a:ext cx="3712131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Analyzing the performance of related banking sector stocks can reveal correlated movements and broader industry trends.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7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Thank you!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85793"/>
            <a:ext cx="705683" cy="705683"/>
          </a:xfrm>
          <a:prstGeom prst="rect">
            <a:avLst/>
          </a:prstGeom>
        </p:spPr>
      </p:pic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31" y="3485793"/>
            <a:ext cx="1782008" cy="62376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56929"/>
            <a:ext cx="1486019" cy="835819"/>
          </a:xfrm>
          <a:prstGeom prst="rect">
            <a:avLst/>
          </a:prstGeom>
        </p:spPr>
      </p:pic>
      <p:pic>
        <p:nvPicPr>
          <p:cNvPr id="6" name="Image 3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831" y="4956929"/>
            <a:ext cx="1615559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2025-08-04T11:39:43Z</dcterms:created>
  <dcterms:modified xsi:type="dcterms:W3CDTF">2025-08-04T11:39:43Z</dcterms:modified>
</cp:coreProperties>
</file>